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274" r:id="rId2"/>
    <p:sldId id="276" r:id="rId3"/>
    <p:sldId id="530" r:id="rId4"/>
    <p:sldId id="621" r:id="rId5"/>
    <p:sldId id="622" r:id="rId6"/>
    <p:sldId id="623" r:id="rId7"/>
    <p:sldId id="624" r:id="rId8"/>
    <p:sldId id="625" r:id="rId9"/>
    <p:sldId id="626" r:id="rId10"/>
    <p:sldId id="627" r:id="rId11"/>
    <p:sldId id="628" r:id="rId12"/>
    <p:sldId id="629" r:id="rId13"/>
    <p:sldId id="630" r:id="rId14"/>
    <p:sldId id="447" r:id="rId15"/>
    <p:sldId id="637" r:id="rId16"/>
    <p:sldId id="638" r:id="rId17"/>
    <p:sldId id="639" r:id="rId18"/>
    <p:sldId id="640" r:id="rId19"/>
    <p:sldId id="641" r:id="rId20"/>
    <p:sldId id="643" r:id="rId21"/>
    <p:sldId id="642" r:id="rId22"/>
    <p:sldId id="659" r:id="rId23"/>
    <p:sldId id="634" r:id="rId24"/>
    <p:sldId id="513" r:id="rId25"/>
    <p:sldId id="514" r:id="rId26"/>
    <p:sldId id="660" r:id="rId27"/>
    <p:sldId id="349" r:id="rId28"/>
    <p:sldId id="528" r:id="rId29"/>
    <p:sldId id="661" r:id="rId30"/>
    <p:sldId id="662" r:id="rId31"/>
    <p:sldId id="529" r:id="rId32"/>
    <p:sldId id="4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Security Fundamentals" id="{1735E3C9-2C13-4DE1-9584-842098D14E6F}">
          <p14:sldIdLst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447"/>
            <p14:sldId id="637"/>
            <p14:sldId id="638"/>
            <p14:sldId id="639"/>
            <p14:sldId id="640"/>
            <p14:sldId id="641"/>
            <p14:sldId id="643"/>
            <p14:sldId id="642"/>
            <p14:sldId id="659"/>
            <p14:sldId id="634"/>
          </p14:sldIdLst>
        </p14:section>
        <p14:section name="Identity" id="{93B376F0-EDEE-4B7E-A919-49F8BE6BF414}">
          <p14:sldIdLst>
            <p14:sldId id="513"/>
            <p14:sldId id="514"/>
            <p14:sldId id="660"/>
          </p14:sldIdLst>
        </p14:section>
        <p14:section name="Scaffolding Identity" id="{D081826D-FE19-4DB9-90F1-BA1FC518C88C}">
          <p14:sldIdLst/>
        </p14:section>
        <p14:section name="Conclusion" id="{10E03AB1-9AA8-4E86-9A64-D741901E50A2}">
          <p14:sldIdLst>
            <p14:sldId id="349"/>
            <p14:sldId id="528"/>
            <p14:sldId id="661"/>
            <p14:sldId id="662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111" d="100"/>
          <a:sy n="111" d="100"/>
        </p:scale>
        <p:origin x="91" y="5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5.6.2019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877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855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9.png"/><Relationship Id="rId26" Type="http://schemas.openxmlformats.org/officeDocument/2006/relationships/image" Target="../media/image92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6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8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5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7.png"/><Relationship Id="rId2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9.svg"/><Relationship Id="rId4" Type="http://schemas.openxmlformats.org/officeDocument/2006/relationships/image" Target="../media/image47.png"/><Relationship Id="rId9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sv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2.png"/><Relationship Id="rId10" Type="http://schemas.openxmlformats.org/officeDocument/2006/relationships/image" Target="../media/image62.sv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51.svg"/><Relationship Id="rId12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72.sv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7.svg"/><Relationship Id="rId9" Type="http://schemas.openxmlformats.org/officeDocument/2006/relationships/image" Target="../media/image70.svg"/><Relationship Id="rId14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SQL Injection, XSS, CSRF, Authentication, </a:t>
            </a:r>
            <a:r>
              <a:rPr lang="en-US" noProof="1" smtClean="0"/>
              <a:t>Authorization</a:t>
            </a:r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en-US" noProof="1" smtClean="0"/>
              <a:t>Security, Authentication and Authorization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B7C16-55B3-44B9-BE76-11340C87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936473"/>
            <a:ext cx="5657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E647C-6B1B-4F2D-9082-2CA84EE17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Usual search (no </a:t>
            </a:r>
            <a:r>
              <a:rPr lang="en-US" sz="3000" b="1" dirty="0">
                <a:solidFill>
                  <a:schemeClr val="bg1"/>
                </a:solidFill>
              </a:rPr>
              <a:t>SQL injection</a:t>
            </a:r>
            <a:r>
              <a:rPr lang="en-US" sz="3000" dirty="0"/>
              <a:t>):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SQL-injected search (matches </a:t>
            </a:r>
            <a:r>
              <a:rPr lang="en-US" sz="3000" b="1" dirty="0">
                <a:solidFill>
                  <a:schemeClr val="bg1"/>
                </a:solidFill>
              </a:rPr>
              <a:t>all records</a:t>
            </a:r>
            <a:r>
              <a:rPr lang="en-US" sz="3000" dirty="0"/>
              <a:t>):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SQL-injected </a:t>
            </a:r>
            <a:r>
              <a:rPr lang="en-US" sz="3000" b="1" dirty="0">
                <a:solidFill>
                  <a:schemeClr val="bg1"/>
                </a:solidFill>
              </a:rPr>
              <a:t>INSERT</a:t>
            </a:r>
            <a:r>
              <a:rPr lang="en-US" sz="3000" dirty="0"/>
              <a:t> command:</a:t>
            </a:r>
            <a:endParaRPr lang="bg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C9C9D-66BA-4485-9B33-96D76493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8D95CAA-3A48-42B7-88FD-3711BBE4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2458916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Nikolay.IT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C5FEC4B-F8EC-4C34-BFB9-BBC4BC588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3763108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%%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44A0157-9AF5-48C2-B864-F2ED4D6E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5473861"/>
            <a:ext cx="804545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LIKE '%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'1.1.1980') --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9084FC0-CA52-4000-9FD1-3455A263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4339772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F1CEB-4A01-48E0-9FED-45AFA06FF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49" y="2027395"/>
            <a:ext cx="2312377" cy="2312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AFA228-B2FB-4375-A322-8E8415DC4B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85" y="4688800"/>
            <a:ext cx="2983230" cy="1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5BDDB-2B2D-4E68-B5FE-B980FFD5C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561125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Original SQL Query:</a:t>
            </a:r>
          </a:p>
          <a:p>
            <a:pPr marL="0" indent="0">
              <a:buNone/>
            </a:pPr>
            <a:endParaRPr lang="en-US" sz="3000" dirty="0" smtClean="0"/>
          </a:p>
          <a:p>
            <a:endParaRPr lang="en-US" sz="3000" dirty="0"/>
          </a:p>
          <a:p>
            <a:r>
              <a:rPr lang="en-US" sz="3000" dirty="0"/>
              <a:t>Setting username to </a:t>
            </a:r>
            <a:r>
              <a:rPr lang="en-US" sz="3000" b="1" dirty="0">
                <a:solidFill>
                  <a:schemeClr val="bg1"/>
                </a:solidFill>
              </a:rPr>
              <a:t>John</a:t>
            </a:r>
            <a:r>
              <a:rPr lang="en-US" sz="3000" dirty="0"/>
              <a:t> &amp; password to </a:t>
            </a:r>
            <a:r>
              <a:rPr lang="en-US" sz="3000" b="1" dirty="0">
                <a:solidFill>
                  <a:schemeClr val="bg1"/>
                </a:solidFill>
              </a:rPr>
              <a:t>' OR '1'= '1 </a:t>
            </a:r>
            <a:r>
              <a:rPr lang="en-US" sz="3000" dirty="0"/>
              <a:t>produces</a:t>
            </a:r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The result:</a:t>
            </a:r>
          </a:p>
          <a:p>
            <a:pPr lvl="1"/>
            <a:r>
              <a:rPr lang="en-US" sz="3000" dirty="0"/>
              <a:t>The user with </a:t>
            </a:r>
            <a:r>
              <a:rPr lang="en-US" sz="3000" b="1" dirty="0">
                <a:solidFill>
                  <a:schemeClr val="bg1"/>
                </a:solidFill>
              </a:rPr>
              <a:t>username</a:t>
            </a:r>
            <a:r>
              <a:rPr lang="en-US" sz="3000" dirty="0"/>
              <a:t> – </a:t>
            </a:r>
            <a:r>
              <a:rPr lang="en-US" sz="3000" dirty="0" smtClean="0"/>
              <a:t>"</a:t>
            </a:r>
            <a:r>
              <a:rPr lang="en-US" sz="3000" b="1" dirty="0" smtClean="0">
                <a:solidFill>
                  <a:schemeClr val="bg1"/>
                </a:solidFill>
              </a:rPr>
              <a:t>Admin</a:t>
            </a:r>
            <a:r>
              <a:rPr lang="en-US" sz="3000" dirty="0" smtClean="0"/>
              <a:t>"</a:t>
            </a:r>
            <a:r>
              <a:rPr lang="en-US" sz="3000" dirty="0" smtClean="0"/>
              <a:t> </a:t>
            </a:r>
            <a:r>
              <a:rPr lang="en-US" sz="3000" dirty="0"/>
              <a:t>will login </a:t>
            </a:r>
            <a:r>
              <a:rPr lang="en-US" sz="3000" b="1" dirty="0">
                <a:solidFill>
                  <a:schemeClr val="bg1"/>
                </a:solidFill>
              </a:rPr>
              <a:t>WITHOUT</a:t>
            </a:r>
            <a:r>
              <a:rPr lang="en-US" sz="3000" dirty="0"/>
              <a:t> password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pass query</a:t>
            </a:r>
            <a:r>
              <a:rPr lang="en-US" sz="3000" dirty="0"/>
              <a:t> will turn into an </a:t>
            </a:r>
            <a:r>
              <a:rPr lang="en-US" sz="3000" b="1" dirty="0">
                <a:solidFill>
                  <a:schemeClr val="bg1"/>
                </a:solidFill>
              </a:rPr>
              <a:t>bool</a:t>
            </a:r>
            <a:r>
              <a:rPr lang="en-US" sz="3000" dirty="0"/>
              <a:t> expression which is </a:t>
            </a:r>
            <a:r>
              <a:rPr lang="en-US" sz="3000" b="1" dirty="0">
                <a:solidFill>
                  <a:schemeClr val="bg1"/>
                </a:solidFill>
              </a:rPr>
              <a:t>always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54F123-F397-432A-B4D4-A7BE20D5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E7FD-2A0B-4BAC-8993-6ED38082A9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3A5765-FB98-4178-A06A-5C9C06D3B0BF}"/>
              </a:ext>
            </a:extLst>
          </p:cNvPr>
          <p:cNvSpPr>
            <a:spLocks noGrp="1"/>
          </p:cNvSpPr>
          <p:nvPr/>
        </p:nvSpPr>
        <p:spPr>
          <a:xfrm>
            <a:off x="709246" y="1854177"/>
            <a:ext cx="10857165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  <a:effectLst/>
              </a:rPr>
              <a:t>string </a:t>
            </a:r>
            <a:r>
              <a:rPr lang="en-US" sz="2400" noProof="1">
                <a:solidFill>
                  <a:schemeClr val="tx1"/>
                </a:solidFill>
                <a:effectLst/>
              </a:rPr>
              <a:t>sqlQuery = "</a:t>
            </a:r>
            <a:r>
              <a:rPr lang="en-US" sz="2400" noProof="1">
                <a:solidFill>
                  <a:schemeClr val="bg1"/>
                </a:solidFill>
                <a:effectLst/>
              </a:rPr>
              <a:t>SELECT * FROM user WHERE name = '</a:t>
            </a:r>
            <a:r>
              <a:rPr lang="en-US" sz="2400" noProof="1">
                <a:solidFill>
                  <a:schemeClr val="tx1"/>
                </a:solidFill>
                <a:effectLst/>
              </a:rPr>
              <a:t>" + username + </a:t>
            </a:r>
            <a:r>
              <a:rPr lang="en-US" sz="2400" noProof="1">
                <a:solidFill>
                  <a:schemeClr val="bg1"/>
                </a:solidFill>
                <a:effectLst/>
              </a:rPr>
              <a:t>"' AND pass='</a:t>
            </a:r>
            <a:r>
              <a:rPr lang="en-US" sz="2400" noProof="1">
                <a:solidFill>
                  <a:schemeClr val="tx1"/>
                </a:solidFill>
                <a:effectLst/>
              </a:rPr>
              <a:t>" + password + "</a:t>
            </a:r>
            <a:r>
              <a:rPr lang="en-US" sz="2400" noProof="1">
                <a:solidFill>
                  <a:schemeClr val="bg1"/>
                </a:solidFill>
                <a:effectLst/>
              </a:rPr>
              <a:t>'</a:t>
            </a:r>
            <a:r>
              <a:rPr lang="en-US" sz="2400" noProof="1">
                <a:solidFill>
                  <a:schemeClr val="tx1"/>
                </a:solidFill>
                <a:effectLst/>
              </a:rPr>
              <a:t>";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24AF06C-C557-4544-9B4C-BBD4FDA8142E}"/>
              </a:ext>
            </a:extLst>
          </p:cNvPr>
          <p:cNvSpPr txBox="1">
            <a:spLocks/>
          </p:cNvSpPr>
          <p:nvPr/>
        </p:nvSpPr>
        <p:spPr>
          <a:xfrm>
            <a:off x="709246" y="3561187"/>
            <a:ext cx="1085716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s</a:t>
            </a:r>
            <a:r>
              <a:rPr lang="en-US" sz="2400" noProof="1" smtClean="0">
                <a:solidFill>
                  <a:schemeClr val="tx1"/>
                </a:solidFill>
                <a:effectLst/>
              </a:rPr>
              <a:t>tring </a:t>
            </a:r>
            <a:r>
              <a:rPr lang="en-US" sz="2400" noProof="1">
                <a:solidFill>
                  <a:schemeClr val="tx1"/>
                </a:solidFill>
                <a:effectLst/>
              </a:rPr>
              <a:t>sqlQuery = </a:t>
            </a:r>
            <a:r>
              <a:rPr lang="en-US" sz="2400" noProof="1" smtClean="0">
                <a:solidFill>
                  <a:schemeClr val="tx1"/>
                </a:solidFill>
                <a:effectLst/>
              </a:rPr>
              <a:t>"</a:t>
            </a:r>
            <a:r>
              <a:rPr lang="en-US" sz="2400" noProof="1" smtClean="0">
                <a:solidFill>
                  <a:schemeClr val="tx1"/>
                </a:solidFill>
                <a:effectLst/>
              </a:rPr>
              <a:t>SELECT </a:t>
            </a:r>
            <a:r>
              <a:rPr lang="en-US" sz="2400" noProof="1">
                <a:solidFill>
                  <a:schemeClr val="tx1"/>
                </a:solidFill>
                <a:effectLst/>
              </a:rPr>
              <a:t>* FROM user WHERE name = '</a:t>
            </a:r>
            <a:r>
              <a:rPr lang="en-US" sz="2400" noProof="1">
                <a:solidFill>
                  <a:schemeClr val="bg1"/>
                </a:solidFill>
                <a:effectLst/>
              </a:rPr>
              <a:t>Admin</a:t>
            </a:r>
            <a:r>
              <a:rPr lang="en-US" sz="2400" noProof="1">
                <a:solidFill>
                  <a:schemeClr val="tx1"/>
                </a:solidFill>
                <a:effectLst/>
              </a:rPr>
              <a:t>' AND </a:t>
            </a:r>
            <a:br>
              <a:rPr lang="en-US" sz="2400" noProof="1">
                <a:solidFill>
                  <a:schemeClr val="tx1"/>
                </a:solidFill>
                <a:effectLst/>
              </a:rPr>
            </a:br>
            <a:r>
              <a:rPr lang="en-US" sz="2400" noProof="1">
                <a:solidFill>
                  <a:schemeClr val="tx1"/>
                </a:solidFill>
                <a:effectLst/>
              </a:rPr>
              <a:t>pass='</a:t>
            </a:r>
            <a:r>
              <a:rPr lang="en-US" sz="2400" noProof="1">
                <a:solidFill>
                  <a:schemeClr val="bg1"/>
                </a:solidFill>
                <a:effectLst/>
              </a:rPr>
              <a:t>' OR '1'=</a:t>
            </a:r>
            <a:r>
              <a:rPr lang="en-US" sz="2400" noProof="1" smtClean="0">
                <a:solidFill>
                  <a:schemeClr val="bg1"/>
                </a:solidFill>
                <a:effectLst/>
              </a:rPr>
              <a:t>'1</a:t>
            </a:r>
            <a:r>
              <a:rPr lang="en-US" sz="2400" noProof="1" smtClean="0">
                <a:solidFill>
                  <a:schemeClr val="tx1"/>
                </a:solidFill>
                <a:effectLst/>
              </a:rPr>
              <a:t>‘"</a:t>
            </a:r>
            <a:endParaRPr lang="en-US" sz="2400" noProof="1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344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3FE02-C8CC-4307-97D2-38B2977B4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566471"/>
            <a:ext cx="10961783" cy="768084"/>
          </a:xfrm>
        </p:spPr>
        <p:txBody>
          <a:bodyPr/>
          <a:lstStyle/>
          <a:p>
            <a:r>
              <a:rPr lang="en-US" dirty="0"/>
              <a:t>Cross Site Scripting (XSS)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0AE2-3B11-4032-87A5-72DE2FFE5C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C5D4-E332-4F1A-BD80-FC2F66D27682}"/>
              </a:ext>
            </a:extLst>
          </p:cNvPr>
          <p:cNvSpPr txBox="1"/>
          <p:nvPr/>
        </p:nvSpPr>
        <p:spPr>
          <a:xfrm>
            <a:off x="4939616" y="1734923"/>
            <a:ext cx="2312765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7906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0DE57-6C9B-431F-9B08-C33D0340A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5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Cross-site scripting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XSS</a:t>
            </a:r>
            <a:r>
              <a:rPr lang="en-US" sz="3200" dirty="0"/>
              <a:t>) is a common vulnerability in Web apps</a:t>
            </a:r>
          </a:p>
          <a:p>
            <a:r>
              <a:rPr lang="en-US" sz="3200" dirty="0"/>
              <a:t>Web applications display a JavaScript code </a:t>
            </a:r>
          </a:p>
          <a:p>
            <a:pPr lvl="1"/>
            <a:r>
              <a:rPr lang="en-US" sz="3000" dirty="0"/>
              <a:t>Executed at the </a:t>
            </a:r>
            <a:r>
              <a:rPr lang="en-US" sz="3000" b="1" dirty="0">
                <a:solidFill>
                  <a:schemeClr val="bg1"/>
                </a:solidFill>
              </a:rPr>
              <a:t>client</a:t>
            </a:r>
            <a:r>
              <a:rPr lang="en-US" sz="3000" dirty="0"/>
              <a:t>'s </a:t>
            </a:r>
            <a:r>
              <a:rPr lang="en-US" sz="3000" b="1" dirty="0">
                <a:solidFill>
                  <a:schemeClr val="bg1"/>
                </a:solidFill>
              </a:rPr>
              <a:t>browser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Crackers</a:t>
            </a:r>
            <a:r>
              <a:rPr lang="en-US" sz="3000" dirty="0"/>
              <a:t> could take control over </a:t>
            </a:r>
            <a:r>
              <a:rPr lang="en-US" sz="3000" b="1" dirty="0">
                <a:solidFill>
                  <a:schemeClr val="bg1"/>
                </a:solidFill>
              </a:rPr>
              <a:t>sessions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cookies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passwords</a:t>
            </a:r>
            <a:r>
              <a:rPr lang="en-US" sz="3000" dirty="0"/>
              <a:t>, etc.</a:t>
            </a:r>
            <a:endParaRPr lang="en-US" sz="3200" dirty="0"/>
          </a:p>
          <a:p>
            <a:r>
              <a:rPr lang="en-US" sz="3200" dirty="0"/>
              <a:t>How to prevent from </a:t>
            </a:r>
            <a:r>
              <a:rPr lang="en-US" sz="3200" b="1" dirty="0">
                <a:solidFill>
                  <a:schemeClr val="bg1"/>
                </a:solidFill>
              </a:rPr>
              <a:t>XSS</a:t>
            </a:r>
            <a:r>
              <a:rPr lang="en-US" sz="3200" dirty="0"/>
              <a:t>?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Validate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user input </a:t>
            </a:r>
            <a:r>
              <a:rPr lang="en-US" sz="3000" dirty="0"/>
              <a:t>(built-in in ASP.NET Core)</a:t>
            </a:r>
          </a:p>
          <a:p>
            <a:pPr lvl="1"/>
            <a:r>
              <a:rPr lang="en-US" sz="3000" dirty="0"/>
              <a:t>Perform </a:t>
            </a:r>
            <a:r>
              <a:rPr lang="en-US" sz="3000" b="1" dirty="0">
                <a:solidFill>
                  <a:schemeClr val="bg1"/>
                </a:solidFill>
              </a:rPr>
              <a:t>HTML escaping </a:t>
            </a:r>
            <a:r>
              <a:rPr lang="en-US" sz="3000" dirty="0"/>
              <a:t>when displaying text data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D4C54-9F7C-4A55-B1CD-6D31BFF4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D2556-CCBD-4B25-88D1-75CF85415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1"/>
          <a:stretch/>
        </p:blipFill>
        <p:spPr>
          <a:xfrm>
            <a:off x="9230268" y="4527601"/>
            <a:ext cx="2771330" cy="1537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0E8A2-6A55-4A16-A2C2-84ABB1A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69" y="1740388"/>
            <a:ext cx="2896331" cy="1448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86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8B2B36-144B-42C0-9B85-5E66C2A6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53" y="994196"/>
            <a:ext cx="2140908" cy="1862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Cross-site scripting </a:t>
            </a:r>
            <a:r>
              <a:rPr lang="en-US" dirty="0"/>
              <a:t>attack</a:t>
            </a:r>
          </a:p>
          <a:p>
            <a:pPr lvl="1"/>
            <a:r>
              <a:rPr lang="en-US" dirty="0"/>
              <a:t>Cookie theft</a:t>
            </a:r>
          </a:p>
          <a:p>
            <a:pPr lvl="1"/>
            <a:r>
              <a:rPr lang="en-US" dirty="0"/>
              <a:t>Account hijacking</a:t>
            </a:r>
          </a:p>
          <a:p>
            <a:pPr lvl="1"/>
            <a:r>
              <a:rPr lang="en-US" dirty="0"/>
              <a:t>Modify content</a:t>
            </a:r>
          </a:p>
          <a:p>
            <a:pPr lvl="1"/>
            <a:r>
              <a:rPr lang="en-US" dirty="0"/>
              <a:t>Modify user settings</a:t>
            </a:r>
          </a:p>
          <a:p>
            <a:pPr lvl="1"/>
            <a:r>
              <a:rPr lang="en-US" dirty="0"/>
              <a:t>Download malware</a:t>
            </a:r>
          </a:p>
          <a:p>
            <a:pPr lvl="1"/>
            <a:r>
              <a:rPr lang="en-US" dirty="0"/>
              <a:t>Submit CRSF attack</a:t>
            </a:r>
          </a:p>
          <a:p>
            <a:pPr lvl="1"/>
            <a:r>
              <a:rPr lang="en-US" dirty="0"/>
              <a:t>Password prompt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6" y="1066806"/>
            <a:ext cx="1905715" cy="190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46" y="4736982"/>
            <a:ext cx="1905715" cy="1905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89" y="2964887"/>
            <a:ext cx="2314368" cy="2370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0293797">
            <a:off x="7555268" y="4070104"/>
            <a:ext cx="2667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Submits  script on an unsafe form</a:t>
            </a:r>
          </a:p>
        </p:txBody>
      </p:sp>
      <p:sp>
        <p:nvSpPr>
          <p:cNvPr id="16" name="TextBox 15"/>
          <p:cNvSpPr txBox="1"/>
          <p:nvPr/>
        </p:nvSpPr>
        <p:spPr>
          <a:xfrm rot="1857215">
            <a:off x="8062764" y="1876693"/>
            <a:ext cx="273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Execute the script  on visiting the page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60B63C-C69C-4329-B359-8C001BA0B13A}"/>
              </a:ext>
            </a:extLst>
          </p:cNvPr>
          <p:cNvSpPr/>
          <p:nvPr/>
        </p:nvSpPr>
        <p:spPr bwMode="auto">
          <a:xfrm rot="20228161">
            <a:off x="8353275" y="4813629"/>
            <a:ext cx="1607598" cy="35531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FF019F-4062-4C20-AD60-00D710446770}"/>
              </a:ext>
            </a:extLst>
          </p:cNvPr>
          <p:cNvSpPr/>
          <p:nvPr/>
        </p:nvSpPr>
        <p:spPr bwMode="auto">
          <a:xfrm rot="12704494">
            <a:off x="8400666" y="2679128"/>
            <a:ext cx="1607598" cy="35531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962CBC-D4DB-4670-AC9D-F2EF862C6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38" y="2241567"/>
            <a:ext cx="1439062" cy="9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4" grpId="0" animBg="1"/>
      <p:bldP spid="14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B9793-1370-4055-86BE-DF3AEA92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1E63-DF9B-41E6-8ADC-4908C71796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7ED66-DE39-49EC-847D-B383E537F0B6}"/>
              </a:ext>
            </a:extLst>
          </p:cNvPr>
          <p:cNvSpPr txBox="1"/>
          <p:nvPr/>
        </p:nvSpPr>
        <p:spPr>
          <a:xfrm>
            <a:off x="4613664" y="1708266"/>
            <a:ext cx="2964669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CSRF</a:t>
            </a:r>
          </a:p>
        </p:txBody>
      </p:sp>
    </p:spTree>
    <p:extLst>
      <p:ext uri="{BB962C8B-B14F-4D97-AF65-F5344CB8AC3E}">
        <p14:creationId xmlns:p14="http://schemas.microsoft.com/office/powerpoint/2010/main" val="17776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F5F4D-DAD5-49B7-B10F-CB8E9B38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63852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dirty="0"/>
              <a:t>I</a:t>
            </a:r>
            <a:r>
              <a:rPr lang="en-US" sz="3000" dirty="0" smtClean="0"/>
              <a:t>t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en-US" sz="3000" dirty="0" smtClean="0"/>
              <a:t>is </a:t>
            </a:r>
            <a:r>
              <a:rPr lang="en-US" sz="3000" dirty="0"/>
              <a:t>a web security attack over </a:t>
            </a:r>
            <a:r>
              <a:rPr lang="en-US" sz="3000" dirty="0" smtClean="0"/>
              <a:t>the </a:t>
            </a:r>
            <a:r>
              <a:rPr lang="en-US" sz="3000" dirty="0"/>
              <a:t>HTTP protocol</a:t>
            </a:r>
          </a:p>
          <a:p>
            <a:pPr lvl="1"/>
            <a:r>
              <a:rPr lang="en-US" sz="2800" dirty="0"/>
              <a:t>Allows </a:t>
            </a:r>
            <a:r>
              <a:rPr lang="en-US" sz="2800" b="1" dirty="0">
                <a:solidFill>
                  <a:schemeClr val="bg1"/>
                </a:solidFill>
              </a:rPr>
              <a:t>executing unauthorized commands </a:t>
            </a:r>
            <a:r>
              <a:rPr lang="en-US" sz="2800" dirty="0"/>
              <a:t>on behalf of some user</a:t>
            </a:r>
          </a:p>
          <a:p>
            <a:pPr lvl="1"/>
            <a:r>
              <a:rPr lang="en-US" sz="2800" dirty="0"/>
              <a:t>The user has valid permissions to execute the requested command</a:t>
            </a:r>
          </a:p>
          <a:p>
            <a:pPr lvl="1"/>
            <a:r>
              <a:rPr lang="en-US" sz="2800" dirty="0"/>
              <a:t>The attacker uses these permissions maliciously, unbeknownst to</a:t>
            </a:r>
            <a:r>
              <a:rPr lang="bg-BG" sz="2800" dirty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 user</a:t>
            </a:r>
          </a:p>
          <a:p>
            <a:endParaRPr lang="en-US" sz="3000" dirty="0"/>
          </a:p>
          <a:p>
            <a:pPr lvl="1"/>
            <a:endParaRPr lang="en-US" sz="2800" dirty="0"/>
          </a:p>
          <a:p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B64A7-257B-4883-9619-C0EB21A5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BD86-F817-469D-AB85-D3E4996F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17" y="4254838"/>
            <a:ext cx="9672712" cy="20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6D8F9-F038-4FFA-B254-B06CC2F87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/>
          <a:lstStyle/>
          <a:p>
            <a:r>
              <a:rPr lang="en-US" dirty="0"/>
              <a:t>The process is not that complex to comprehend:</a:t>
            </a:r>
          </a:p>
          <a:p>
            <a:pPr lvl="1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user</a:t>
            </a:r>
            <a:r>
              <a:rPr lang="en-US" sz="3200" dirty="0"/>
              <a:t> has an valid </a:t>
            </a:r>
            <a:r>
              <a:rPr lang="en-US" sz="3200" b="1" noProof="1">
                <a:solidFill>
                  <a:schemeClr val="bg1"/>
                </a:solidFill>
              </a:rPr>
              <a:t>auth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cookie</a:t>
            </a:r>
            <a:r>
              <a:rPr lang="en-US" sz="3200" dirty="0"/>
              <a:t> for the site </a:t>
            </a:r>
            <a:r>
              <a:rPr lang="en-US" sz="3200" b="1" dirty="0">
                <a:solidFill>
                  <a:schemeClr val="bg1"/>
                </a:solidFill>
              </a:rPr>
              <a:t>victim.org</a:t>
            </a:r>
          </a:p>
          <a:p>
            <a:pPr lvl="2"/>
            <a:r>
              <a:rPr lang="en-US" dirty="0"/>
              <a:t>This is stored in the browser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attacker</a:t>
            </a:r>
            <a:r>
              <a:rPr lang="en-US" dirty="0"/>
              <a:t> asks the user to visit </a:t>
            </a:r>
            <a:r>
              <a:rPr lang="en-US" b="1" dirty="0">
                <a:solidFill>
                  <a:schemeClr val="bg1"/>
                </a:solidFill>
              </a:rPr>
              <a:t>http://evilsite.com</a:t>
            </a:r>
          </a:p>
          <a:p>
            <a:pPr lvl="2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attacker</a:t>
            </a:r>
            <a:r>
              <a:rPr lang="en-US" dirty="0"/>
              <a:t> takes the stored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evil site </a:t>
            </a:r>
            <a:r>
              <a:rPr lang="en-US" dirty="0"/>
              <a:t>sends HTTP Request to </a:t>
            </a:r>
            <a:r>
              <a:rPr lang="en-US" b="1" dirty="0">
                <a:solidFill>
                  <a:schemeClr val="bg1"/>
                </a:solidFill>
              </a:rPr>
              <a:t>victim.org </a:t>
            </a:r>
            <a:r>
              <a:rPr lang="en-US" dirty="0"/>
              <a:t>using the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victim.org </a:t>
            </a:r>
            <a:r>
              <a:rPr lang="en-US" dirty="0"/>
              <a:t>performs actions on behalf of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</a:p>
          <a:p>
            <a:pPr lvl="2"/>
            <a:r>
              <a:rPr lang="en-US" dirty="0"/>
              <a:t>After all, the actions is done using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’s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8E06F8-FB45-414E-9E0B-A7E61EF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551D-A09C-4508-AC06-8FD26D2A31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A1DAE-933A-4F52-B933-C98FB2DA3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bg1"/>
                </a:solidFill>
              </a:rPr>
              <a:t>Cross-Site Request Forgery </a:t>
            </a:r>
            <a:r>
              <a:rPr lang="en-US" dirty="0"/>
              <a:t>usually looks like: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6D19A-5BE7-4A3B-8283-63760165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28727-6502-433E-8755-CB44793755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A0795-8DBC-409A-90F5-E9405776D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83" y="1796525"/>
            <a:ext cx="9633034" cy="48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451E5-B2A6-4E9B-9C5B-51982288A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24484"/>
          </a:xfrm>
        </p:spPr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bg1"/>
                </a:solidFill>
              </a:rPr>
              <a:t>Cross-Site Request Forgery </a:t>
            </a:r>
            <a:r>
              <a:rPr lang="en-US" dirty="0"/>
              <a:t>actually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user can even </a:t>
            </a:r>
            <a:r>
              <a:rPr lang="en-US" b="1" noProof="1">
                <a:solidFill>
                  <a:schemeClr val="bg1"/>
                </a:solidFill>
              </a:rPr>
              <a:t>misclick</a:t>
            </a:r>
            <a:r>
              <a:rPr lang="en-US" dirty="0"/>
              <a:t> the button accidentally</a:t>
            </a:r>
          </a:p>
          <a:p>
            <a:pPr lvl="1"/>
            <a:r>
              <a:rPr lang="en-US" dirty="0"/>
              <a:t>This will still trigger the attack</a:t>
            </a:r>
          </a:p>
          <a:p>
            <a:pPr lvl="1"/>
            <a:r>
              <a:rPr lang="en-US" dirty="0"/>
              <a:t>Security against such attacks is necessary</a:t>
            </a:r>
          </a:p>
          <a:p>
            <a:pPr lvl="2"/>
            <a:r>
              <a:rPr lang="en-US" dirty="0"/>
              <a:t>It protects both </a:t>
            </a:r>
            <a:r>
              <a:rPr lang="en-US" b="1" dirty="0">
                <a:solidFill>
                  <a:schemeClr val="bg1"/>
                </a:solidFill>
              </a:rPr>
              <a:t>your app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your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69B0F-801E-4F05-A411-B3AB9F75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C1AE2-D2B4-4AFB-8AB5-38E4C05223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FA0F3B5-9022-4D12-98FD-F773128EB11D}"/>
              </a:ext>
            </a:extLst>
          </p:cNvPr>
          <p:cNvSpPr>
            <a:spLocks noGrp="1"/>
          </p:cNvSpPr>
          <p:nvPr/>
        </p:nvSpPr>
        <p:spPr>
          <a:xfrm>
            <a:off x="771707" y="1878452"/>
            <a:ext cx="9137223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&lt;!-- SOME MULTI-COLOR USELESS CLICKBAIT CONTENT --&gt;</a:t>
            </a:r>
            <a:br>
              <a:rPr lang="en-US" sz="1800" noProof="1">
                <a:solidFill>
                  <a:schemeClr val="tx1"/>
                </a:solidFill>
                <a:effectLst/>
              </a:rPr>
            </a:br>
            <a:r>
              <a:rPr lang="en-US" sz="1800" noProof="1">
                <a:solidFill>
                  <a:schemeClr val="tx1"/>
                </a:solidFill>
                <a:effectLst/>
              </a:rPr>
              <a:t/>
            </a:r>
            <a:br>
              <a:rPr lang="en-US" sz="1800" noProof="1">
                <a:solidFill>
                  <a:schemeClr val="tx1"/>
                </a:solidFill>
                <a:effectLst/>
              </a:rPr>
            </a:br>
            <a:r>
              <a:rPr lang="en-US" sz="1800" noProof="1">
                <a:solidFill>
                  <a:schemeClr val="tx1"/>
                </a:solidFill>
                <a:effectLst/>
              </a:rPr>
              <a:t>&lt;form action="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http://good-banking-site.com/api/account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method="post"&gt;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Transaction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withdraw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Amount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1000000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type="submit" value="Click to collect your prize!"&gt;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97F0B-6E4A-4EF0-9F09-529AF096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36" y="3972122"/>
            <a:ext cx="3045398" cy="30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Security Fundamentals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Most common attacks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SQL Injection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XSS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CSRF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Parameter Tampering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Authentication &amp; </a:t>
            </a:r>
            <a:r>
              <a:rPr lang="en-US" sz="3400" dirty="0" smtClean="0"/>
              <a:t>Authorization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D7678-6B89-4CD0-A9AC-60904E92C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065309"/>
            <a:ext cx="10961783" cy="768084"/>
          </a:xfrm>
        </p:spPr>
        <p:txBody>
          <a:bodyPr/>
          <a:lstStyle/>
          <a:p>
            <a:r>
              <a:rPr lang="en-US" dirty="0"/>
              <a:t>Parameter Tampering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9A50-4F83-4B36-8F82-675710472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64C94-EB4F-4AB1-92EB-BB65FC85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0" y="834224"/>
            <a:ext cx="988399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EE718-3E78-4872-9E47-7A1526379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04833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Parameter Tampering </a:t>
            </a:r>
            <a:r>
              <a:rPr lang="en-US" sz="3200" dirty="0" smtClean="0"/>
              <a:t>is </a:t>
            </a:r>
            <a:r>
              <a:rPr lang="en-US" sz="3200" dirty="0"/>
              <a:t>the manipulation of </a:t>
            </a:r>
            <a:r>
              <a:rPr lang="en-US" sz="3200" b="1" dirty="0">
                <a:solidFill>
                  <a:schemeClr val="bg1"/>
                </a:solidFill>
              </a:rPr>
              <a:t>parameters</a:t>
            </a:r>
            <a:r>
              <a:rPr lang="en-US" sz="3200" dirty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exchanged between </a:t>
            </a:r>
            <a:r>
              <a:rPr lang="en-US" sz="3200" b="1" dirty="0">
                <a:solidFill>
                  <a:schemeClr val="bg1"/>
                </a:solidFill>
              </a:rPr>
              <a:t>client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server</a:t>
            </a:r>
          </a:p>
          <a:p>
            <a:pPr lvl="1"/>
            <a:r>
              <a:rPr lang="en-US" sz="3000" dirty="0"/>
              <a:t>Altered query strings, request bodies, cookies</a:t>
            </a:r>
          </a:p>
          <a:p>
            <a:pPr lvl="1"/>
            <a:r>
              <a:rPr lang="en-US" sz="3000" dirty="0"/>
              <a:t>Skipped data validations, Injected additional parameters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E9534-6114-4A57-8D94-082BA3FB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Tampering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C3FAA-D813-40E5-9441-35964A76A5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ADEFE-4DBB-4EF5-A480-02E550C2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24" y="3942712"/>
            <a:ext cx="6975276" cy="2021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12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C5A607-1716-4833-A87D-40605629B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Semantic </a:t>
            </a:r>
            <a:r>
              <a:rPr lang="en-US" b="1" dirty="0">
                <a:solidFill>
                  <a:schemeClr val="bg1"/>
                </a:solidFill>
              </a:rPr>
              <a:t>URL/HTTP attacks </a:t>
            </a:r>
            <a:r>
              <a:rPr lang="en-US" dirty="0"/>
              <a:t>(URL/HTTP manipulation)</a:t>
            </a:r>
          </a:p>
          <a:p>
            <a:pPr lvl="1"/>
            <a:r>
              <a:rPr lang="en-US" dirty="0"/>
              <a:t>Always validate the data on the server-side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 in the Middle </a:t>
            </a:r>
            <a:r>
              <a:rPr lang="en-US" dirty="0"/>
              <a:t>(Always use SSL)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Insufficient Access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</a:p>
          <a:p>
            <a:r>
              <a:rPr lang="en-US" dirty="0" smtClean="0"/>
              <a:t>Other </a:t>
            </a:r>
            <a:r>
              <a:rPr lang="en-US" dirty="0"/>
              <a:t>types of </a:t>
            </a:r>
            <a:r>
              <a:rPr lang="en-US" b="1" dirty="0">
                <a:solidFill>
                  <a:schemeClr val="bg1"/>
                </a:solidFill>
              </a:rPr>
              <a:t>data injection </a:t>
            </a:r>
            <a:r>
              <a:rPr lang="en-US" dirty="0"/>
              <a:t>(Always sanitize data)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DDoS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Brute Force attacks </a:t>
            </a:r>
            <a:r>
              <a:rPr lang="en-US" dirty="0"/>
              <a:t>(CAPTCHA and Firewall)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Phishing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Social Engineering </a:t>
            </a:r>
            <a:r>
              <a:rPr lang="en-US" dirty="0"/>
              <a:t>(Educate your users)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Security flows </a:t>
            </a:r>
            <a:r>
              <a:rPr lang="en-US" dirty="0"/>
              <a:t>in other software we use (Use latest versions)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E82F7-27C7-453F-BA77-AD3A4296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Threats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9DBD7-98D4-46B3-A84F-D624EA81A7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6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5BAF1-C181-4745-A1CF-01665B486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94971"/>
            <a:ext cx="10961783" cy="768084"/>
          </a:xfrm>
        </p:spPr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6BCBE-97F0-4F52-A9EB-427EE8F09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80584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359AB-4ADB-41A7-9051-3EC71CB988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E004A-2C34-4772-A051-C5EE96FC97F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22" y="764931"/>
            <a:ext cx="2900720" cy="35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615108" y="5100479"/>
            <a:ext cx="10961783" cy="768084"/>
          </a:xfrm>
        </p:spPr>
        <p:txBody>
          <a:bodyPr/>
          <a:lstStyle/>
          <a:p>
            <a:r>
              <a:rPr lang="en-US" dirty="0"/>
              <a:t>Authentication and 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0034F-63D1-4012-9CDE-5AC8512A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86092"/>
            <a:ext cx="10961783" cy="499819"/>
          </a:xfrm>
        </p:spPr>
        <p:txBody>
          <a:bodyPr/>
          <a:lstStyle/>
          <a:p>
            <a:r>
              <a:rPr lang="en-US" dirty="0"/>
              <a:t>What's the Difference?</a:t>
            </a:r>
          </a:p>
        </p:txBody>
      </p:sp>
      <p:pic>
        <p:nvPicPr>
          <p:cNvPr id="2051" name="Picture 3" descr="C:\Users\Roy Jones Jr\Desktop\Authent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77" y="545123"/>
            <a:ext cx="7175845" cy="420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/>
            <a:r>
              <a:rPr lang="en-US" dirty="0"/>
              <a:t>The process of verifying the identity of a user or computer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Who are you</a:t>
            </a:r>
            <a:r>
              <a:rPr lang="en-US" dirty="0"/>
              <a:t>? How you prove it?</a:t>
            </a:r>
          </a:p>
          <a:p>
            <a:pPr lvl="1"/>
            <a:r>
              <a:rPr lang="en-US" dirty="0"/>
              <a:t>Credentials can be password, smart card, external token, etc.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/>
            <a:r>
              <a:rPr lang="en-US" dirty="0"/>
              <a:t>The process of determining what a user is permitted to do on a computer or network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What are you allowed to do</a:t>
            </a:r>
            <a:r>
              <a:rPr lang="en-US" dirty="0"/>
              <a:t>? Can you see this page?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5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4" y="2080659"/>
            <a:ext cx="9729809" cy="3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Security Fundamentals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What are the most important concepts?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Security attacks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SQL </a:t>
            </a:r>
            <a:r>
              <a:rPr lang="en-US" sz="2800" b="1" noProof="1" smtClean="0">
                <a:solidFill>
                  <a:schemeClr val="bg2"/>
                </a:solidFill>
              </a:rPr>
              <a:t>Injection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bg2"/>
                </a:solidFill>
              </a:rPr>
              <a:t>XSS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bg2"/>
                </a:solidFill>
              </a:rPr>
              <a:t>CSRF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bg2"/>
                </a:solidFill>
              </a:rPr>
              <a:t>Parameter </a:t>
            </a:r>
            <a:r>
              <a:rPr lang="en-US" sz="2800" b="1" noProof="1">
                <a:solidFill>
                  <a:schemeClr val="bg2"/>
                </a:solidFill>
              </a:rPr>
              <a:t>Tampering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Other </a:t>
            </a:r>
            <a:r>
              <a:rPr lang="en-US" sz="2800" b="1" noProof="1" smtClean="0">
                <a:solidFill>
                  <a:schemeClr val="bg2"/>
                </a:solidFill>
              </a:rPr>
              <a:t>attacks</a:t>
            </a:r>
            <a:endParaRPr lang="en-US" sz="28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58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817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FD4D6C78-E18A-4BEE-BC24-BF112E1C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9921" y="1240921"/>
            <a:ext cx="1272153" cy="12721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F8ED4-954B-4487-8A7B-2E900733A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2555"/>
            <a:ext cx="10961783" cy="768084"/>
          </a:xfrm>
        </p:spPr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AAE4C2-38D1-4368-8319-3F78E2791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98168"/>
            <a:ext cx="10961783" cy="499819"/>
          </a:xfrm>
        </p:spPr>
        <p:txBody>
          <a:bodyPr/>
          <a:lstStyle/>
          <a:p>
            <a:r>
              <a:rPr lang="en-US" dirty="0"/>
              <a:t>The concepts of Web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B00C-598E-43A3-BDB5-1C26A2EF8F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World">
            <a:extLst>
              <a:ext uri="{FF2B5EF4-FFF2-40B4-BE49-F238E27FC236}">
                <a16:creationId xmlns:a16="http://schemas.microsoft.com/office/drawing/2014/main" id="{64475950-EA63-4918-8F03-F1FCB62BA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9490" y="2018297"/>
            <a:ext cx="1473017" cy="1473017"/>
          </a:xfrm>
          <a:prstGeom prst="rect">
            <a:avLst/>
          </a:prstGeom>
        </p:spPr>
      </p:pic>
      <p:pic>
        <p:nvPicPr>
          <p:cNvPr id="10" name="Graphic 9" descr="Lock">
            <a:extLst>
              <a:ext uri="{FF2B5EF4-FFF2-40B4-BE49-F238E27FC236}">
                <a16:creationId xmlns:a16="http://schemas.microsoft.com/office/drawing/2014/main" id="{88E9D4B8-E898-4E3B-A00D-75021CFD414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026" y="2906408"/>
            <a:ext cx="768084" cy="768084"/>
          </a:xfrm>
          <a:prstGeom prst="rect">
            <a:avLst/>
          </a:prstGeom>
        </p:spPr>
      </p:pic>
      <p:pic>
        <p:nvPicPr>
          <p:cNvPr id="14" name="Graphic 13" descr="Key">
            <a:extLst>
              <a:ext uri="{FF2B5EF4-FFF2-40B4-BE49-F238E27FC236}">
                <a16:creationId xmlns:a16="http://schemas.microsoft.com/office/drawing/2014/main" id="{0EB26A18-D7F7-4C1F-BB51-43E39FAE1A5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4299" y="3095162"/>
            <a:ext cx="667676" cy="66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8B4696-58D8-4FC2-9DF5-C8EC336D0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Web Security </a:t>
            </a:r>
            <a:r>
              <a:rPr lang="en-US" sz="3200" dirty="0"/>
              <a:t>encompasses measures to improve an app’s security</a:t>
            </a:r>
          </a:p>
          <a:p>
            <a:pPr lvl="1"/>
            <a:r>
              <a:rPr lang="en-US" sz="3000" dirty="0"/>
              <a:t>Often done by fixing and preventing </a:t>
            </a:r>
            <a:r>
              <a:rPr lang="en-US" sz="3000" b="1" dirty="0">
                <a:solidFill>
                  <a:schemeClr val="bg1"/>
                </a:solidFill>
              </a:rPr>
              <a:t>security vulnerabilities</a:t>
            </a:r>
          </a:p>
          <a:p>
            <a:r>
              <a:rPr lang="en-US" sz="3200" dirty="0"/>
              <a:t>Vulnerabilities are ever-evolving but mostly – largely consistent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8AB82D-FF5D-4C4C-AD0D-70228423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7CD-26E3-4670-9652-06D270C5F14D}"/>
              </a:ext>
            </a:extLst>
          </p:cNvPr>
          <p:cNvSpPr txBox="1"/>
          <p:nvPr/>
        </p:nvSpPr>
        <p:spPr>
          <a:xfrm>
            <a:off x="1508961" y="5599598"/>
            <a:ext cx="9174078" cy="10306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i="1" dirty="0" smtClean="0"/>
              <a:t>"</a:t>
            </a:r>
            <a:r>
              <a:rPr lang="en-US" sz="2400" i="1" dirty="0" smtClean="0"/>
              <a:t>One </a:t>
            </a:r>
            <a:r>
              <a:rPr lang="en-US" sz="2400" i="1" dirty="0"/>
              <a:t>thing is considered secured, when breaking its security costs more</a:t>
            </a:r>
            <a:br>
              <a:rPr lang="en-US" sz="2400" i="1" dirty="0"/>
            </a:br>
            <a:r>
              <a:rPr lang="en-US" sz="2400" i="1" dirty="0"/>
              <a:t>than the value received by doing so</a:t>
            </a:r>
            <a:r>
              <a:rPr lang="en-US" sz="2400" i="1" dirty="0" smtClean="0"/>
              <a:t>…"</a:t>
            </a:r>
            <a:endParaRPr lang="en-US" sz="2400" i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47F86-E678-409C-A8CD-7501D0E8088A}"/>
              </a:ext>
            </a:extLst>
          </p:cNvPr>
          <p:cNvGrpSpPr/>
          <p:nvPr/>
        </p:nvGrpSpPr>
        <p:grpSpPr>
          <a:xfrm>
            <a:off x="700364" y="2682008"/>
            <a:ext cx="10791272" cy="2928690"/>
            <a:chOff x="1145931" y="2670908"/>
            <a:chExt cx="10791272" cy="2928690"/>
          </a:xfrm>
        </p:grpSpPr>
        <p:pic>
          <p:nvPicPr>
            <p:cNvPr id="18" name="Graphic 17" descr="Monitor">
              <a:extLst>
                <a:ext uri="{FF2B5EF4-FFF2-40B4-BE49-F238E27FC236}">
                  <a16:creationId xmlns:a16="http://schemas.microsoft.com/office/drawing/2014/main" id="{B0EF43DE-5E36-4946-B98B-74DDE72C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58378" y="3376956"/>
              <a:ext cx="1978607" cy="197860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6C4D8B-7B33-4EE0-8CAE-DF66055D5B38}"/>
                </a:ext>
              </a:extLst>
            </p:cNvPr>
            <p:cNvGrpSpPr/>
            <p:nvPr/>
          </p:nvGrpSpPr>
          <p:grpSpPr>
            <a:xfrm>
              <a:off x="1145931" y="2670908"/>
              <a:ext cx="10791272" cy="2928690"/>
              <a:chOff x="1145931" y="2670908"/>
              <a:chExt cx="10791272" cy="29286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9E687F-DABB-4D89-8493-E762197F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45931" y="2670908"/>
                <a:ext cx="2822330" cy="2822330"/>
              </a:xfrm>
              <a:prstGeom prst="rect">
                <a:avLst/>
              </a:prstGeom>
            </p:spPr>
          </p:pic>
          <p:pic>
            <p:nvPicPr>
              <p:cNvPr id="12" name="Graphic 11" descr="Plug">
                <a:extLst>
                  <a:ext uri="{FF2B5EF4-FFF2-40B4-BE49-F238E27FC236}">
                    <a16:creationId xmlns:a16="http://schemas.microsoft.com/office/drawing/2014/main" id="{37764131-0E5A-48CC-9A1D-A03A00605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400000">
                <a:off x="3785774" y="3284290"/>
                <a:ext cx="2315308" cy="2315308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5099BB-70C4-4890-944E-493C8580E271}"/>
                  </a:ext>
                </a:extLst>
              </p:cNvPr>
              <p:cNvSpPr/>
              <p:nvPr/>
            </p:nvSpPr>
            <p:spPr bwMode="auto">
              <a:xfrm>
                <a:off x="5644662" y="4176346"/>
                <a:ext cx="451338" cy="501162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4270C72C-E5B3-4158-9CAD-436E7047B0F7}"/>
                  </a:ext>
                </a:extLst>
              </p:cNvPr>
              <p:cNvSpPr/>
              <p:nvPr/>
            </p:nvSpPr>
            <p:spPr bwMode="auto">
              <a:xfrm>
                <a:off x="5626882" y="4366260"/>
                <a:ext cx="3018551" cy="152400"/>
              </a:xfrm>
              <a:prstGeom prst="rightArrow">
                <a:avLst/>
              </a:prstGeom>
              <a:solidFill>
                <a:schemeClr val="accent6">
                  <a:lumMod val="1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20" name="Graphic 19" descr="Database">
                <a:extLst>
                  <a:ext uri="{FF2B5EF4-FFF2-40B4-BE49-F238E27FC236}">
                    <a16:creationId xmlns:a16="http://schemas.microsoft.com/office/drawing/2014/main" id="{998F49B5-3C35-4871-899E-4BDFC79C5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68254" y="3531785"/>
                <a:ext cx="1668949" cy="1668949"/>
              </a:xfrm>
              <a:prstGeom prst="rect">
                <a:avLst/>
              </a:prstGeom>
            </p:spPr>
          </p:pic>
          <p:pic>
            <p:nvPicPr>
              <p:cNvPr id="22" name="Graphic 21" descr="Earth Globe Americas">
                <a:extLst>
                  <a:ext uri="{FF2B5EF4-FFF2-40B4-BE49-F238E27FC236}">
                    <a16:creationId xmlns:a16="http://schemas.microsoft.com/office/drawing/2014/main" id="{FF615763-4F86-4620-97BF-9D3E91211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57471" y="3743401"/>
                <a:ext cx="974552" cy="9745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55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6FAB4F-F304-45B2-8A5E-352F056E4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often happen spontaneously</a:t>
            </a:r>
          </a:p>
          <a:p>
            <a:pPr lvl="1"/>
            <a:r>
              <a:rPr lang="en-US" sz="3000" dirty="0"/>
              <a:t>The vulnerability can be completely unintentional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are the result of malicious attacks</a:t>
            </a:r>
          </a:p>
          <a:p>
            <a:pPr lvl="1"/>
            <a:r>
              <a:rPr lang="en-US" sz="3000" dirty="0"/>
              <a:t>These attacks may have many motives backing them</a:t>
            </a:r>
          </a:p>
          <a:p>
            <a:pPr lvl="1"/>
            <a:r>
              <a:rPr lang="en-US" sz="3000" dirty="0"/>
              <a:t>Challenge / Prestige, Curiosity, Vandalizing, Stealing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can be completely discrete</a:t>
            </a:r>
          </a:p>
          <a:p>
            <a:pPr lvl="1"/>
            <a:r>
              <a:rPr lang="en-US" sz="3000" dirty="0"/>
              <a:t>Highly-experienced attackers will not leave any trace</a:t>
            </a:r>
          </a:p>
          <a:p>
            <a:pPr lvl="1"/>
            <a:r>
              <a:rPr lang="en-US" sz="3000" dirty="0"/>
              <a:t>You will most likely realize you were attacked a lot later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5CBD6-1911-4E77-B6E1-8F30C263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450B-D756-4798-87F3-6C9FE7251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70CF6-A8EA-4321-9E80-5AADEB2F83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1281860"/>
            <a:ext cx="2246048" cy="2144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C2E2A3-AA72-43E0-B7EE-BCE4AA29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10" y="3512571"/>
            <a:ext cx="2652788" cy="247869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7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27821-A4A2-429C-BEB4-B91A78E8D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There is a wide range of known types of threats and attacks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There is an even wider range of </a:t>
            </a:r>
            <a:r>
              <a:rPr lang="en-US" sz="3000" b="1" dirty="0">
                <a:solidFill>
                  <a:schemeClr val="bg1"/>
                </a:solidFill>
              </a:rPr>
              <a:t>unknown</a:t>
            </a:r>
            <a:r>
              <a:rPr lang="en-US" sz="3000" dirty="0"/>
              <a:t> threats and attacks…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500C11-9FCB-4F93-98B7-088319ED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D1D0-A435-4682-92F8-2DE27DF15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0D5CA-6529-4EC4-9A9C-9F2460613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64887"/>
              </p:ext>
            </p:extLst>
          </p:nvPr>
        </p:nvGraphicFramePr>
        <p:xfrm>
          <a:off x="288474" y="1812070"/>
          <a:ext cx="11615051" cy="384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366708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</a:rPr>
                        <a:t>Category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Threats / Attacks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473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Input 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Buffer overflow, cross-site scripting, SQL injection, canonicalization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8052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Parameter Tampering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Query string manipulation, form field manipulation, cookie manipulation,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HTTP header manipulation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869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Session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Session hijacking, session replay, man-in-the-middle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4473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Poor key generation or key management, weak or custom encryption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73007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Sensitive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Access sensitive code or data in storage, network eavesdropping, code/data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tampering,</a:t>
                      </a:r>
                      <a:r>
                        <a:rPr lang="en-US" sz="2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Admin password in exceptions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Exception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 disclosure, denial of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AD76C-A732-4825-84AF-BA65DC58F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196125"/>
            <a:ext cx="1181809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Some of the best actions a developer can take to secure an app</a:t>
            </a:r>
          </a:p>
          <a:p>
            <a:pPr lvl="1"/>
            <a:r>
              <a:rPr lang="en-US" sz="3000" dirty="0"/>
              <a:t>Maximum </a:t>
            </a:r>
            <a:r>
              <a:rPr lang="en-US" sz="3000" b="1" dirty="0">
                <a:solidFill>
                  <a:schemeClr val="bg1"/>
                </a:solidFill>
              </a:rPr>
              <a:t>Simplicity</a:t>
            </a:r>
          </a:p>
          <a:p>
            <a:pPr lvl="1"/>
            <a:r>
              <a:rPr lang="en-US" sz="3000" dirty="0"/>
              <a:t>Securing the </a:t>
            </a:r>
            <a:r>
              <a:rPr lang="en-US" sz="3000" b="1" dirty="0">
                <a:solidFill>
                  <a:schemeClr val="bg1"/>
                </a:solidFill>
              </a:rPr>
              <a:t>Weakest Link</a:t>
            </a:r>
          </a:p>
          <a:p>
            <a:pPr lvl="1"/>
            <a:r>
              <a:rPr lang="en-US" sz="3000" dirty="0"/>
              <a:t>Limiting the </a:t>
            </a:r>
            <a:r>
              <a:rPr lang="en-US" sz="3000" b="1" dirty="0">
                <a:solidFill>
                  <a:schemeClr val="bg1"/>
                </a:solidFill>
              </a:rPr>
              <a:t>Publicly Available Resources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Incorrect</a:t>
            </a:r>
            <a:r>
              <a:rPr lang="en-US" sz="3000" dirty="0"/>
              <a:t> until proven Correct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 smtClean="0"/>
              <a:t>"</a:t>
            </a:r>
            <a:r>
              <a:rPr lang="en-US" sz="3000" b="1" dirty="0" smtClean="0">
                <a:solidFill>
                  <a:schemeClr val="bg1"/>
                </a:solidFill>
              </a:rPr>
              <a:t>Weakest Privilege</a:t>
            </a:r>
            <a:r>
              <a:rPr lang="en-US" sz="3000" dirty="0"/>
              <a:t>"</a:t>
            </a:r>
            <a:r>
              <a:rPr lang="en-US" sz="3000" dirty="0" smtClean="0"/>
              <a:t> </a:t>
            </a:r>
            <a:r>
              <a:rPr lang="en-US" sz="3000" dirty="0"/>
              <a:t>Principal</a:t>
            </a:r>
          </a:p>
          <a:p>
            <a:pPr lvl="1"/>
            <a:r>
              <a:rPr lang="en-US" sz="3000" dirty="0"/>
              <a:t>Security in </a:t>
            </a:r>
            <a:r>
              <a:rPr lang="en-US" sz="3000" b="1" dirty="0">
                <a:solidFill>
                  <a:schemeClr val="bg1"/>
                </a:solidFill>
              </a:rPr>
              <a:t>Errors</a:t>
            </a:r>
          </a:p>
          <a:p>
            <a:pPr lvl="1"/>
            <a:r>
              <a:rPr lang="en-US" sz="3000" dirty="0"/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Constant defense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78C6C4-C51D-4336-B527-FD873271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8C4CC-6FCD-4823-9112-CBB3E50EA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5876B-4056-4F3F-962D-1B5E43722BEF}"/>
              </a:ext>
            </a:extLst>
          </p:cNvPr>
          <p:cNvGrpSpPr/>
          <p:nvPr/>
        </p:nvGrpSpPr>
        <p:grpSpPr>
          <a:xfrm>
            <a:off x="7768570" y="1817429"/>
            <a:ext cx="4317922" cy="3815860"/>
            <a:chOff x="8227265" y="2398834"/>
            <a:chExt cx="3889431" cy="35535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F6A0AA-41A0-47D7-9B11-C95B057943B3}"/>
                </a:ext>
              </a:extLst>
            </p:cNvPr>
            <p:cNvGrpSpPr/>
            <p:nvPr/>
          </p:nvGrpSpPr>
          <p:grpSpPr>
            <a:xfrm>
              <a:off x="8227265" y="2398834"/>
              <a:ext cx="3889431" cy="3553556"/>
              <a:chOff x="8227265" y="2398834"/>
              <a:chExt cx="3889431" cy="35535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20B0442-2192-431C-B96A-7541E3316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416">
                <a:off x="10339158" y="3270737"/>
                <a:ext cx="1777538" cy="1414624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54ED78A-149B-4040-8227-35B091A079F2}"/>
                  </a:ext>
                </a:extLst>
              </p:cNvPr>
              <p:cNvGrpSpPr/>
              <p:nvPr/>
            </p:nvGrpSpPr>
            <p:grpSpPr>
              <a:xfrm>
                <a:off x="8227265" y="2398834"/>
                <a:ext cx="3668727" cy="3553556"/>
                <a:chOff x="8227264" y="2398834"/>
                <a:chExt cx="3713556" cy="3553556"/>
              </a:xfrm>
            </p:grpSpPr>
            <p:pic>
              <p:nvPicPr>
                <p:cNvPr id="8" name="Graphic 7" descr="Man">
                  <a:extLst>
                    <a:ext uri="{FF2B5EF4-FFF2-40B4-BE49-F238E27FC236}">
                      <a16:creationId xmlns:a16="http://schemas.microsoft.com/office/drawing/2014/main" id="{2E937178-0A01-47C9-BF56-66228FD10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7264" y="2398834"/>
                  <a:ext cx="3553556" cy="3553556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045DBB0-C9D5-400A-AE8D-654919C45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27880">
                  <a:off x="8471068" y="3595728"/>
                  <a:ext cx="1609282" cy="1609282"/>
                </a:xfrm>
                <a:prstGeom prst="rect">
                  <a:avLst/>
                </a:prstGeom>
              </p:spPr>
            </p:pic>
            <p:pic>
              <p:nvPicPr>
                <p:cNvPr id="14" name="Graphic 13" descr="Lock">
                  <a:extLst>
                    <a:ext uri="{FF2B5EF4-FFF2-40B4-BE49-F238E27FC236}">
                      <a16:creationId xmlns:a16="http://schemas.microsoft.com/office/drawing/2014/main" id="{7ABC87D2-8119-4080-9982-641D0C263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21062043">
                  <a:off x="8793835" y="38623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Graphic 15" descr="Glasses">
                  <a:extLst>
                    <a:ext uri="{FF2B5EF4-FFF2-40B4-BE49-F238E27FC236}">
                      <a16:creationId xmlns:a16="http://schemas.microsoft.com/office/drawing/2014/main" id="{191B7580-C3D7-48D2-9EA7-EE7707729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6452" y="2439658"/>
                  <a:ext cx="635242" cy="63524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Atom">
                  <a:extLst>
                    <a:ext uri="{FF2B5EF4-FFF2-40B4-BE49-F238E27FC236}">
                      <a16:creationId xmlns:a16="http://schemas.microsoft.com/office/drawing/2014/main" id="{A4F1240F-C60D-4BDB-842D-65EA71BFD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0904889" y="389272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19" name="Graphic 18" descr="Atom">
                  <a:extLst>
                    <a:ext uri="{FF2B5EF4-FFF2-40B4-BE49-F238E27FC236}">
                      <a16:creationId xmlns:a16="http://schemas.microsoft.com/office/drawing/2014/main" id="{68A8379F-CDB4-4B92-B9B2-674CBBE8C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078188" y="375030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20" name="Graphic 19" descr="Atom">
                  <a:extLst>
                    <a:ext uri="{FF2B5EF4-FFF2-40B4-BE49-F238E27FC236}">
                      <a16:creationId xmlns:a16="http://schemas.microsoft.com/office/drawing/2014/main" id="{8F342C15-DEEB-41DF-8D31-971D4E275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248379" y="3570564"/>
                  <a:ext cx="358020" cy="35802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tom">
                  <a:extLst>
                    <a:ext uri="{FF2B5EF4-FFF2-40B4-BE49-F238E27FC236}">
                      <a16:creationId xmlns:a16="http://schemas.microsoft.com/office/drawing/2014/main" id="{0DEBCEE1-D1B1-4640-88E3-548009BA4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419998" y="3400256"/>
                  <a:ext cx="388922" cy="388922"/>
                </a:xfrm>
                <a:prstGeom prst="rect">
                  <a:avLst/>
                </a:prstGeom>
              </p:spPr>
            </p:pic>
            <p:pic>
              <p:nvPicPr>
                <p:cNvPr id="22" name="Graphic 21" descr="Atom">
                  <a:extLst>
                    <a:ext uri="{FF2B5EF4-FFF2-40B4-BE49-F238E27FC236}">
                      <a16:creationId xmlns:a16="http://schemas.microsoft.com/office/drawing/2014/main" id="{2FD3C23E-E3ED-4368-89B4-6DE335407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613833" y="3283738"/>
                  <a:ext cx="326987" cy="326987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30289-2AF9-440C-AE4D-C41C6468C57A}"/>
                </a:ext>
              </a:extLst>
            </p:cNvPr>
            <p:cNvSpPr txBox="1"/>
            <p:nvPr/>
          </p:nvSpPr>
          <p:spPr>
            <a:xfrm>
              <a:off x="9618040" y="3351275"/>
              <a:ext cx="850407" cy="56252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Dev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1AF17D-540F-4878-B7BE-D5275A19C9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98" y="5143580"/>
            <a:ext cx="6263226" cy="1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AC7D2-EAE7-426E-82F0-18C06D900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504925"/>
            <a:ext cx="10961783" cy="768084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6C72-1351-4922-8BC7-16F9C0A1BD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30"/>
          <a:stretch/>
        </p:blipFill>
        <p:spPr bwMode="auto">
          <a:xfrm>
            <a:off x="4095056" y="1787550"/>
            <a:ext cx="3887036" cy="15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8143</TotalTime>
  <Words>1106</Words>
  <Application>Microsoft Office PowerPoint</Application>
  <PresentationFormat>Widescreen</PresentationFormat>
  <Paragraphs>237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Security, Authentication and Authorization</vt:lpstr>
      <vt:lpstr>Table of Contents</vt:lpstr>
      <vt:lpstr>Have a Question?</vt:lpstr>
      <vt:lpstr>PowerPoint Presentation</vt:lpstr>
      <vt:lpstr>Security Fundamentals</vt:lpstr>
      <vt:lpstr>Security Fundamentals</vt:lpstr>
      <vt:lpstr>Security Fundamentals</vt:lpstr>
      <vt:lpstr>Security Fundamentals</vt:lpstr>
      <vt:lpstr>PowerPoint Presentation</vt:lpstr>
      <vt:lpstr>SQL Injection</vt:lpstr>
      <vt:lpstr>SQL Injection</vt:lpstr>
      <vt:lpstr>PowerPoint Presentation</vt:lpstr>
      <vt:lpstr>XSS</vt:lpstr>
      <vt:lpstr>XSS</vt:lpstr>
      <vt:lpstr>PowerPoint Presentation</vt:lpstr>
      <vt:lpstr>Cross-Site Request Forgery</vt:lpstr>
      <vt:lpstr>Cross-Site Request Forgery</vt:lpstr>
      <vt:lpstr>Cross-Site Request Forgery</vt:lpstr>
      <vt:lpstr>Cross-Site Request Forgery</vt:lpstr>
      <vt:lpstr>PowerPoint Presentation</vt:lpstr>
      <vt:lpstr>Parameter Tampering</vt:lpstr>
      <vt:lpstr>Other Security Threats</vt:lpstr>
      <vt:lpstr>PowerPoint Presentation</vt:lpstr>
      <vt:lpstr>PowerPoint Presentation</vt:lpstr>
      <vt:lpstr>Authentication vs. Authorization</vt:lpstr>
      <vt:lpstr>Authentication vs. Authorization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3267</cp:revision>
  <dcterms:created xsi:type="dcterms:W3CDTF">2018-05-23T13:08:44Z</dcterms:created>
  <dcterms:modified xsi:type="dcterms:W3CDTF">2019-06-05T07:56:30Z</dcterms:modified>
</cp:coreProperties>
</file>